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2"/>
  </p:notesMasterIdLst>
  <p:sldIdLst>
    <p:sldId id="379" r:id="rId2"/>
    <p:sldId id="380" r:id="rId3"/>
    <p:sldId id="381" r:id="rId4"/>
    <p:sldId id="382" r:id="rId5"/>
    <p:sldId id="386" r:id="rId6"/>
    <p:sldId id="387" r:id="rId7"/>
    <p:sldId id="348" r:id="rId8"/>
    <p:sldId id="351" r:id="rId9"/>
    <p:sldId id="346" r:id="rId10"/>
    <p:sldId id="347" r:id="rId11"/>
    <p:sldId id="352" r:id="rId12"/>
    <p:sldId id="353" r:id="rId13"/>
    <p:sldId id="359" r:id="rId14"/>
    <p:sldId id="356" r:id="rId15"/>
    <p:sldId id="355" r:id="rId16"/>
    <p:sldId id="377" r:id="rId17"/>
    <p:sldId id="295" r:id="rId18"/>
    <p:sldId id="298" r:id="rId19"/>
    <p:sldId id="299" r:id="rId20"/>
    <p:sldId id="342" r:id="rId21"/>
    <p:sldId id="300" r:id="rId22"/>
    <p:sldId id="383" r:id="rId23"/>
    <p:sldId id="384" r:id="rId24"/>
    <p:sldId id="385" r:id="rId25"/>
    <p:sldId id="369" r:id="rId26"/>
    <p:sldId id="301" r:id="rId27"/>
    <p:sldId id="361" r:id="rId28"/>
    <p:sldId id="364" r:id="rId29"/>
    <p:sldId id="363" r:id="rId30"/>
    <p:sldId id="365" r:id="rId31"/>
    <p:sldId id="340" r:id="rId32"/>
    <p:sldId id="367" r:id="rId33"/>
    <p:sldId id="366" r:id="rId34"/>
    <p:sldId id="368" r:id="rId35"/>
    <p:sldId id="372" r:id="rId36"/>
    <p:sldId id="336" r:id="rId37"/>
    <p:sldId id="303" r:id="rId38"/>
    <p:sldId id="371" r:id="rId39"/>
    <p:sldId id="360" r:id="rId40"/>
    <p:sldId id="304" r:id="rId41"/>
    <p:sldId id="343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41" r:id="rId62"/>
    <p:sldId id="374" r:id="rId63"/>
    <p:sldId id="325" r:id="rId64"/>
    <p:sldId id="357" r:id="rId65"/>
    <p:sldId id="376" r:id="rId66"/>
    <p:sldId id="345" r:id="rId67"/>
    <p:sldId id="331" r:id="rId68"/>
    <p:sldId id="333" r:id="rId69"/>
    <p:sldId id="358" r:id="rId70"/>
    <p:sldId id="375" r:id="rId7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79"/>
    <p:restoredTop sz="94643"/>
  </p:normalViewPr>
  <p:slideViewPr>
    <p:cSldViewPr snapToGrid="0">
      <p:cViewPr varScale="1">
        <p:scale>
          <a:sx n="105" d="100"/>
          <a:sy n="105" d="100"/>
        </p:scale>
        <p:origin x="1168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60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204818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522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1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8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934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1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420828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bears are also immutable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83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29E51-265A-7948-ABDB-A0ACECD429F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9665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5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7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E1D503-D90C-7746-83DB-59EBA3FADCB3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CAEE-7E08-1A4E-85A3-5FCED407BBA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401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9614C-718F-0F40-AE26-D4903BCE7B72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59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4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1F4E1-DF62-0043-85DE-BC177FD0D33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F736E-205C-974A-8C9F-995B1EDC724E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14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708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C2DFC-1771-CB42-9EBF-6B58555CA6B0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0427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5FED-A67E-4545-8D07-BF36B9A81424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451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FAFFD-54A5-5C43-89A9-8C617D6BABF5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889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D9D03-3CEA-1D47-9241-BDE57E767060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183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F40B2-78F2-4D4E-B231-C184015E0421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878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CD938C-B3EB-8E49-A814-99B46C31E8C2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8749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7289C-6318-5B49-AC61-641A0E8D572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Code up reverseString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for (int i = string.length() - 1; i ≥ 0; i--) {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    result += string.charAt(i);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06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898025" y="2833871"/>
            <a:ext cx="8386982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74542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0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Revisit this on Wednesday</a:t>
            </a:r>
          </a:p>
        </p:txBody>
      </p:sp>
    </p:spTree>
    <p:extLst>
      <p:ext uri="{BB962C8B-B14F-4D97-AF65-F5344CB8AC3E}">
        <p14:creationId xmlns:p14="http://schemas.microsoft.com/office/powerpoint/2010/main" val="92341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Text Processing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perform math operations on chars</a:t>
            </a: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write string algorithms that loops over each character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512" y="2332037"/>
            <a:ext cx="1463608" cy="14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2" y="752475"/>
            <a:ext cx="8648700" cy="680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2" y="3551237"/>
            <a:ext cx="1600200" cy="2329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12" y="3551237"/>
            <a:ext cx="1870253" cy="2311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6512" y="5989637"/>
            <a:ext cx="1415772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Joan Clarke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0112" y="5989637"/>
            <a:ext cx="1351780" cy="3499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/>
              <a:t>Alan Turing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Text Problem: Decryption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0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912" y="1874837"/>
            <a:ext cx="7189081" cy="337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Problem: Translation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8512" y="6218237"/>
            <a:ext cx="5878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*This result cost billions of dollars (adjusted </a:t>
            </a:r>
            <a:r>
              <a:rPr lang="en-US" i="1"/>
              <a:t>for inflation)</a:t>
            </a:r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Text is stored using the variable type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(text);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0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759059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87075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92512" y="1417637"/>
            <a:ext cx="6172200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All characters in a string have an index. </a:t>
            </a:r>
          </a:p>
          <a:p>
            <a:pPr algn="ctr"/>
            <a:endParaRPr lang="en-US" sz="3968" dirty="0">
              <a:latin typeface="+mn-lt"/>
              <a:cs typeface="Courier"/>
            </a:endParaRPr>
          </a:p>
          <a:p>
            <a:pPr algn="ctr"/>
            <a:r>
              <a:rPr lang="en-US" sz="3968" dirty="0">
                <a:latin typeface="+mn-lt"/>
                <a:cs typeface="Courier"/>
              </a:rPr>
              <a:t>You can access a character in the sequence via its </a:t>
            </a:r>
            <a:r>
              <a:rPr lang="en-US" sz="3968" i="1" dirty="0">
                <a:latin typeface="+mn-lt"/>
                <a:cs typeface="Courier"/>
              </a:rPr>
              <a:t>index</a:t>
            </a:r>
            <a:endParaRPr lang="en-US" sz="3968" i="1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 fontScale="70000" lnSpcReduction="2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Because each character in a string occupies a particular index, you can visit all the characters in a string one at a time using a loop.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Canonical “loop over the characters in a string” loop: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Ubuntu Mono" charset="0"/>
              </a:rPr>
              <a:t>     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2800" b="1" dirty="0" err="1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8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8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/* … process </a:t>
            </a:r>
            <a:r>
              <a:rPr lang="en-US" altLang="en-US" sz="2800" dirty="0" err="1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altLang="en-US" sz="2800" dirty="0">
                <a:solidFill>
                  <a:srgbClr val="008080"/>
                </a:solidFill>
                <a:latin typeface="Courier" charset="0"/>
                <a:ea typeface="Courier" charset="0"/>
                <a:cs typeface="Courier" charset="0"/>
              </a:rPr>
              <a:t> … */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sz="2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Looping with Strings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976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numLs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72027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036637"/>
            <a:ext cx="9689333" cy="473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FROSH = </a:t>
            </a:r>
            <a:r>
              <a:rPr lang="en-US" altLang="en-US" sz="2315" b="1" dirty="0">
                <a:solidFill>
                  <a:srgbClr val="0432FF"/>
                </a:solidFill>
              </a:rPr>
              <a:t>1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SOPHOMORE = </a:t>
            </a:r>
            <a:r>
              <a:rPr lang="en-US" altLang="en-US" sz="2315" b="1" dirty="0">
                <a:solidFill>
                  <a:srgbClr val="0432FF"/>
                </a:solidFill>
              </a:rPr>
              <a:t>2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JUNIOR = </a:t>
            </a:r>
            <a:r>
              <a:rPr lang="en-US" altLang="en-US" sz="2315" b="1" dirty="0">
                <a:solidFill>
                  <a:srgbClr val="0432FF"/>
                </a:solidFill>
              </a:rPr>
              <a:t>3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SENIOR = </a:t>
            </a:r>
            <a:r>
              <a:rPr lang="en-US" altLang="en-US" sz="2315" b="1" dirty="0">
                <a:solidFill>
                  <a:srgbClr val="0432FF"/>
                </a:solidFill>
              </a:rPr>
              <a:t>4</a:t>
            </a:r>
            <a:r>
              <a:rPr lang="en-US" altLang="en-US" sz="2315" b="1" dirty="0"/>
              <a:t>;</a:t>
            </a:r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static final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/>
              <a:t>OTHER = </a:t>
            </a:r>
            <a:r>
              <a:rPr lang="en-US" altLang="en-US" sz="2315" b="1" dirty="0">
                <a:solidFill>
                  <a:srgbClr val="0432FF"/>
                </a:solidFill>
              </a:rPr>
              <a:t>5</a:t>
            </a:r>
            <a:r>
              <a:rPr lang="en-US" altLang="en-US" sz="2315" b="1" dirty="0"/>
              <a:t>;</a:t>
            </a:r>
          </a:p>
          <a:p>
            <a:endParaRPr lang="en-US" altLang="en-US" sz="2315" b="1" dirty="0"/>
          </a:p>
          <a:p>
            <a:r>
              <a:rPr lang="en-US" altLang="en-US" sz="2315" b="1" dirty="0">
                <a:solidFill>
                  <a:srgbClr val="7030A0"/>
                </a:solidFill>
              </a:rPr>
              <a:t>private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>
                <a:solidFill>
                  <a:srgbClr val="7030A0"/>
                </a:solidFill>
              </a:rPr>
              <a:t> </a:t>
            </a:r>
            <a:r>
              <a:rPr lang="en-US" altLang="en-US" sz="2315" b="1" dirty="0" err="1"/>
              <a:t>askForYear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</a:t>
            </a:r>
            <a:r>
              <a:rPr lang="en-US" altLang="en-US" sz="2315" b="1" dirty="0">
                <a:solidFill>
                  <a:srgbClr val="7030A0"/>
                </a:solidFill>
              </a:rPr>
              <a:t>while</a:t>
            </a:r>
            <a:r>
              <a:rPr lang="en-US" altLang="en-US" sz="2315" b="1" dirty="0"/>
              <a:t> (</a:t>
            </a:r>
            <a:r>
              <a:rPr lang="en-US" altLang="en-US" sz="2315" b="1" dirty="0">
                <a:solidFill>
                  <a:srgbClr val="7030A0"/>
                </a:solidFill>
              </a:rPr>
              <a:t>true</a:t>
            </a:r>
            <a:r>
              <a:rPr lang="en-US" altLang="en-US" sz="2315" b="1" dirty="0"/>
              <a:t>) {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</a:t>
            </a:r>
            <a:r>
              <a:rPr lang="en-US" altLang="en-US" sz="2315" b="1" dirty="0" err="1"/>
              <a:t>readInt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"Enter class year: 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 (year &gt;= FROSH &amp;&amp; year &lt;= OTHER) </a:t>
            </a:r>
            <a:r>
              <a:rPr lang="en-US" altLang="en-US" sz="2315" b="1" dirty="0">
                <a:solidFill>
                  <a:srgbClr val="7030A0"/>
                </a:solidFill>
              </a:rPr>
              <a:t>return</a:t>
            </a:r>
            <a:r>
              <a:rPr lang="en-US" altLang="en-US" sz="2315" b="1" dirty="0"/>
              <a:t> year;</a:t>
            </a:r>
          </a:p>
          <a:p>
            <a:r>
              <a:rPr lang="en-US" altLang="en-US" sz="2315" b="1" dirty="0"/>
              <a:t>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Enumeration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B6E9AA8-4F35-6848-971D-7152027A8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75" y="5303837"/>
            <a:ext cx="9605337" cy="241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private void </a:t>
            </a:r>
            <a:r>
              <a:rPr lang="en-US" altLang="en-US" sz="2315" b="1" dirty="0" err="1"/>
              <a:t>printPopulation</a:t>
            </a:r>
            <a:r>
              <a:rPr lang="en-US" altLang="en-US" sz="2315" b="1" dirty="0"/>
              <a:t>() {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for</a:t>
            </a:r>
            <a:r>
              <a:rPr lang="en-US" altLang="en-US" sz="2315" b="1" dirty="0"/>
              <a:t>(</a:t>
            </a:r>
            <a:r>
              <a:rPr lang="en-US" altLang="en-US" sz="2315" b="1" dirty="0" err="1">
                <a:solidFill>
                  <a:srgbClr val="7030A0"/>
                </a:solidFill>
              </a:rPr>
              <a:t>int</a:t>
            </a:r>
            <a:r>
              <a:rPr lang="en-US" altLang="en-US" sz="2315" b="1" dirty="0"/>
              <a:t> year = FROSH; year &lt;= SENIOR; year++) {</a:t>
            </a:r>
          </a:p>
          <a:p>
            <a:r>
              <a:rPr lang="en-US" altLang="en-US" sz="2315" b="1" dirty="0"/>
              <a:t>		</a:t>
            </a:r>
            <a:r>
              <a:rPr lang="en-US" altLang="en-US" sz="2315" b="1" dirty="0" err="1"/>
              <a:t>printYear</a:t>
            </a:r>
            <a:r>
              <a:rPr lang="en-US" altLang="en-US" sz="2315" b="1" dirty="0"/>
              <a:t>(year);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</p:spTree>
    <p:extLst>
      <p:ext uri="{BB962C8B-B14F-4D97-AF65-F5344CB8AC3E}">
        <p14:creationId xmlns:p14="http://schemas.microsoft.com/office/powerpoint/2010/main" val="1140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Chars are just a giant enumeration. You can use math operators on char!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6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Primitives </a:t>
            </a:r>
            <a:r>
              <a:rPr lang="en-US" dirty="0"/>
              <a:t>store their </a:t>
            </a:r>
            <a:r>
              <a:rPr lang="en-US" i="1" dirty="0"/>
              <a:t>actual value</a:t>
            </a:r>
            <a:r>
              <a:rPr lang="en-US" dirty="0"/>
              <a:t> in their variable box.  You can compare values with == and !=, and the original does not change when passed as a parameter and changed.</a:t>
            </a:r>
          </a:p>
          <a:p>
            <a:r>
              <a:rPr lang="en-US" b="1" dirty="0"/>
              <a:t>Objects</a:t>
            </a:r>
            <a:r>
              <a:rPr lang="en-US" dirty="0"/>
              <a:t> store their </a:t>
            </a:r>
            <a:r>
              <a:rPr lang="en-US" i="1" dirty="0"/>
              <a:t>address</a:t>
            </a:r>
            <a:r>
              <a:rPr lang="en-US" dirty="0"/>
              <a:t> in their variable box.   You can’t compare properties of an object via ==, and the original </a:t>
            </a:r>
            <a:r>
              <a:rPr lang="en-US" i="1" dirty="0"/>
              <a:t>does</a:t>
            </a:r>
            <a:r>
              <a:rPr lang="en-US" dirty="0"/>
              <a:t> change when passed as a parameter and changed.</a:t>
            </a:r>
            <a:endParaRPr lang="en-US" b="1" dirty="0"/>
          </a:p>
          <a:p>
            <a:r>
              <a:rPr lang="en-US" b="1" dirty="0"/>
              <a:t>Primitives, </a:t>
            </a:r>
            <a:r>
              <a:rPr lang="en-US" dirty="0"/>
              <a:t>when parameters, are </a:t>
            </a:r>
            <a:r>
              <a:rPr lang="en-US" i="1" dirty="0"/>
              <a:t>passed by value</a:t>
            </a:r>
            <a:r>
              <a:rPr lang="en-US" dirty="0"/>
              <a:t>, </a:t>
            </a:r>
            <a:r>
              <a:rPr lang="en-US" b="1" dirty="0"/>
              <a:t>Objects </a:t>
            </a:r>
            <a:r>
              <a:rPr lang="en-US" dirty="0"/>
              <a:t>are </a:t>
            </a:r>
            <a:r>
              <a:rPr lang="en-US" i="1" dirty="0"/>
              <a:t>passed by their address.</a:t>
            </a:r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19FAB1-89F1-784D-8029-F4977D44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0E8830CA-4F8F-0B47-96E3-E693E7FBC955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Primitives vs Objects</a:t>
            </a:r>
          </a:p>
        </p:txBody>
      </p:sp>
    </p:spTree>
    <p:extLst>
      <p:ext uri="{BB962C8B-B14F-4D97-AF65-F5344CB8AC3E}">
        <p14:creationId xmlns:p14="http://schemas.microsoft.com/office/powerpoint/2010/main" val="3443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toUpperCase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04909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public</a:t>
            </a:r>
            <a:r>
              <a:rPr lang="en-US" altLang="en-US" sz="2315" b="1" dirty="0"/>
              <a:t> </a:t>
            </a:r>
            <a:r>
              <a:rPr lang="en-US" altLang="en-US" sz="2315" b="1" dirty="0">
                <a:solidFill>
                  <a:srgbClr val="7030A0"/>
                </a:solidFill>
              </a:rPr>
              <a:t>void</a:t>
            </a:r>
            <a:r>
              <a:rPr lang="en-US" altLang="en-US" sz="2315" b="1" dirty="0"/>
              <a:t>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>
                <a:solidFill>
                  <a:srgbClr val="0432FF"/>
                </a:solidFill>
              </a:rPr>
              <a:t>("Line: "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char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("Original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("Uppercase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Character.isLetter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)) {</a:t>
            </a:r>
          </a:p>
          <a:p>
            <a:r>
              <a:rPr lang="en-US" altLang="en-US" sz="2315" b="1" dirty="0"/>
              <a:t>   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"It</a:t>
            </a:r>
            <a:r>
              <a:rPr lang="mr-IN" altLang="en-US" sz="2315" b="1" dirty="0">
                <a:solidFill>
                  <a:srgbClr val="0432FF"/>
                </a:solidFill>
              </a:rPr>
              <a:t>’</a:t>
            </a:r>
            <a:r>
              <a:rPr lang="en-US" altLang="en-US" sz="2315" b="1" dirty="0">
                <a:solidFill>
                  <a:srgbClr val="0432FF"/>
                </a:solidFill>
              </a:rPr>
              <a:t>s a letter!"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isUpperCase(char ch)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isWhitespace(char ch)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numUppercase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6938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/>
              <a:t>public void run() {</a:t>
            </a:r>
          </a:p>
          <a:p>
            <a:r>
              <a:rPr lang="en-US" altLang="en-US" sz="2315" b="1"/>
              <a:t>   String s1 = "CS106";</a:t>
            </a:r>
          </a:p>
          <a:p>
            <a:r>
              <a:rPr lang="en-US" altLang="en-US" sz="2315" b="1"/>
              <a:t>   String s2 = "A";</a:t>
            </a:r>
          </a:p>
          <a:p>
            <a:r>
              <a:rPr lang="en-US" altLang="en-US" sz="2315" b="1"/>
              <a:t>   String s3 = "I got an " + s2 + " in " + s1 + s2;</a:t>
            </a:r>
          </a:p>
          <a:p>
            <a:endParaRPr lang="en-US" altLang="en-US" sz="2315" b="1"/>
          </a:p>
          <a:p>
            <a:r>
              <a:rPr lang="en-US" altLang="en-US" sz="2315" b="1"/>
              <a:t>   println(s3);</a:t>
            </a:r>
          </a:p>
          <a:p>
            <a:r>
              <a:rPr lang="en-US" altLang="en-US" sz="2315" b="1"/>
              <a:t>}</a:t>
            </a:r>
          </a:p>
          <a:p>
            <a:endParaRPr lang="en-US" altLang="en-US" sz="2315" b="1"/>
          </a:p>
          <a:p>
            <a:endParaRPr lang="en-US" altLang="en-US" sz="2315" b="1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got an A in CS106A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strings are </a:t>
            </a:r>
            <a:r>
              <a:rPr lang="en-US" altLang="en-US" b="1" i="1" dirty="0">
                <a:solidFill>
                  <a:srgbClr val="0000FF"/>
                </a:solidFill>
              </a:rPr>
              <a:t>immutable</a:t>
            </a:r>
            <a:r>
              <a:rPr lang="en-US" altLang="en-US" dirty="0"/>
              <a:t>: once a string has been created you cannot set characters.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432FF"/>
                </a:solidFill>
              </a:rPr>
              <a:t>Create a new string </a:t>
            </a:r>
            <a:r>
              <a:rPr lang="en-US" altLang="en-US" dirty="0"/>
              <a:t>holding the new value you want it to have via concatenation.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Reassigning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-1"/>
            <a:ext cx="10594319" cy="7559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5CA63F-4782-5243-98B9-8DD03A630E52}"/>
              </a:ext>
            </a:extLst>
          </p:cNvPr>
          <p:cNvSpPr txBox="1"/>
          <p:nvPr/>
        </p:nvSpPr>
        <p:spPr>
          <a:xfrm>
            <a:off x="315912" y="6218237"/>
            <a:ext cx="2377574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survive:</a:t>
            </a:r>
          </a:p>
          <a:p>
            <a:r>
              <a:rPr lang="en-US" dirty="0"/>
              <a:t>-300F to +300F</a:t>
            </a:r>
          </a:p>
          <a:p>
            <a:r>
              <a:rPr lang="en-US" dirty="0"/>
              <a:t>Massive radiation</a:t>
            </a:r>
          </a:p>
          <a:p>
            <a:r>
              <a:rPr lang="en-US" dirty="0"/>
              <a:t>The vacuum of space</a:t>
            </a:r>
          </a:p>
        </p:txBody>
      </p:sp>
    </p:spTree>
    <p:extLst>
      <p:ext uri="{BB962C8B-B14F-4D97-AF65-F5344CB8AC3E}">
        <p14:creationId xmlns:p14="http://schemas.microsoft.com/office/powerpoint/2010/main" val="1156832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6D5A2-F70A-6746-913C-588101B5C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9088" y="1951037"/>
            <a:ext cx="6519123" cy="471243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733193-47F8-EF45-82C8-52F830635175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Revisit our Programs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139E61-2E96-324B-A8C7-BAA9DDC9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71" y="1020000"/>
            <a:ext cx="6887954" cy="652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863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274637"/>
            <a:ext cx="7683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4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4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392" name="AutoShape 8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3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62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0" name="AutoShape 8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8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4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7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88" name="AutoShape 8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36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9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9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4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6B5A87-78E7-ED40-BAFA-C3D44922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67" y="145096"/>
            <a:ext cx="6457123" cy="312235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92112" y="377983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9C5E23F-C75C-EC44-97AC-C7A551789803}"/>
              </a:ext>
            </a:extLst>
          </p:cNvPr>
          <p:cNvSpPr/>
          <p:nvPr/>
        </p:nvSpPr>
        <p:spPr>
          <a:xfrm>
            <a:off x="620712" y="4313237"/>
            <a:ext cx="373380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8312" y="38560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912" y="5075237"/>
            <a:ext cx="184377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leftArrow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78112" y="49990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19960" y="3112325"/>
            <a:ext cx="87075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01800" y="3679253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9112" y="5075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9" name="Freeform 8"/>
          <p:cNvSpPr/>
          <p:nvPr/>
        </p:nvSpPr>
        <p:spPr>
          <a:xfrm>
            <a:off x="6349873" y="4197413"/>
            <a:ext cx="3730752" cy="2728277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D12EC-3365-7A41-8AC4-1DC98538CD8F}"/>
              </a:ext>
            </a:extLst>
          </p:cNvPr>
          <p:cNvSpPr txBox="1"/>
          <p:nvPr/>
        </p:nvSpPr>
        <p:spPr>
          <a:xfrm>
            <a:off x="696912" y="4465637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showLeftArrow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F947E8-E8FA-C644-B053-FA7C54AF23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81" t="24571" r="24568" b="25755"/>
          <a:stretch/>
        </p:blipFill>
        <p:spPr>
          <a:xfrm>
            <a:off x="6705600" y="4544885"/>
            <a:ext cx="2662872" cy="1928038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D91DB6-FD4B-214F-B028-895EA5BDECE7}"/>
              </a:ext>
            </a:extLst>
          </p:cNvPr>
          <p:cNvSpPr/>
          <p:nvPr/>
        </p:nvSpPr>
        <p:spPr>
          <a:xfrm>
            <a:off x="2147760" y="2639885"/>
            <a:ext cx="2814384" cy="3048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4D85-42CC-0147-AD5D-E274B66B506B}"/>
              </a:ext>
            </a:extLst>
          </p:cNvPr>
          <p:cNvSpPr txBox="1"/>
          <p:nvPr/>
        </p:nvSpPr>
        <p:spPr>
          <a:xfrm>
            <a:off x="7315200" y="6315456"/>
            <a:ext cx="132600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0, y = 0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E8E823-0975-FE48-95A3-44AA1C3673C8}"/>
              </a:ext>
            </a:extLst>
          </p:cNvPr>
          <p:cNvSpPr/>
          <p:nvPr/>
        </p:nvSpPr>
        <p:spPr>
          <a:xfrm>
            <a:off x="980376" y="5501957"/>
            <a:ext cx="373380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FC7AF-69AF-044E-B26E-A1836BF28DC8}"/>
              </a:ext>
            </a:extLst>
          </p:cNvPr>
          <p:cNvSpPr txBox="1"/>
          <p:nvPr/>
        </p:nvSpPr>
        <p:spPr>
          <a:xfrm>
            <a:off x="1056576" y="6263957"/>
            <a:ext cx="737702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299A21-86DC-1C4F-88E6-6D4CF5C14093}"/>
              </a:ext>
            </a:extLst>
          </p:cNvPr>
          <p:cNvSpPr/>
          <p:nvPr/>
        </p:nvSpPr>
        <p:spPr>
          <a:xfrm>
            <a:off x="3037776" y="618775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1CA0A-A260-F94F-A84A-1736875BA376}"/>
              </a:ext>
            </a:extLst>
          </p:cNvPr>
          <p:cNvSpPr txBox="1"/>
          <p:nvPr/>
        </p:nvSpPr>
        <p:spPr>
          <a:xfrm>
            <a:off x="1056576" y="5654357"/>
            <a:ext cx="2212465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centerImage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FD109F-C014-5D4B-BC09-51F502E4926F}"/>
              </a:ext>
            </a:extLst>
          </p:cNvPr>
          <p:cNvSpPr txBox="1"/>
          <p:nvPr/>
        </p:nvSpPr>
        <p:spPr>
          <a:xfrm>
            <a:off x="3479736" y="6349301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910629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4" name="AutoShape 8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28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08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8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74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348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56B5A87-78E7-ED40-BAFA-C3D44922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67" y="145096"/>
            <a:ext cx="6457123" cy="312235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92112" y="377983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9C5E23F-C75C-EC44-97AC-C7A551789803}"/>
              </a:ext>
            </a:extLst>
          </p:cNvPr>
          <p:cNvSpPr/>
          <p:nvPr/>
        </p:nvSpPr>
        <p:spPr>
          <a:xfrm>
            <a:off x="620712" y="4313237"/>
            <a:ext cx="373380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8312" y="38560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912" y="5075237"/>
            <a:ext cx="184377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leftArrow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678112" y="49990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19960" y="3112325"/>
            <a:ext cx="87075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01800" y="3679253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9112" y="5075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9" name="Freeform 8"/>
          <p:cNvSpPr/>
          <p:nvPr/>
        </p:nvSpPr>
        <p:spPr>
          <a:xfrm>
            <a:off x="6349873" y="4197413"/>
            <a:ext cx="3730752" cy="2728277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D12EC-3365-7A41-8AC4-1DC98538CD8F}"/>
              </a:ext>
            </a:extLst>
          </p:cNvPr>
          <p:cNvSpPr txBox="1"/>
          <p:nvPr/>
        </p:nvSpPr>
        <p:spPr>
          <a:xfrm>
            <a:off x="696912" y="4465637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showLeftArrow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F947E8-E8FA-C644-B053-FA7C54AF23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81" t="24571" r="24568" b="25755"/>
          <a:stretch/>
        </p:blipFill>
        <p:spPr>
          <a:xfrm>
            <a:off x="6705600" y="4544885"/>
            <a:ext cx="2662872" cy="1928038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D91DB6-FD4B-214F-B028-895EA5BDECE7}"/>
              </a:ext>
            </a:extLst>
          </p:cNvPr>
          <p:cNvSpPr/>
          <p:nvPr/>
        </p:nvSpPr>
        <p:spPr>
          <a:xfrm>
            <a:off x="2147760" y="2639885"/>
            <a:ext cx="2814384" cy="304800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4D85-42CC-0147-AD5D-E274B66B506B}"/>
              </a:ext>
            </a:extLst>
          </p:cNvPr>
          <p:cNvSpPr txBox="1"/>
          <p:nvPr/>
        </p:nvSpPr>
        <p:spPr>
          <a:xfrm>
            <a:off x="7107936" y="6364224"/>
            <a:ext cx="18389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</a:t>
            </a:r>
            <a:r>
              <a:rPr lang="en-US" dirty="0">
                <a:solidFill>
                  <a:srgbClr val="FF0000"/>
                </a:solidFill>
              </a:rPr>
              <a:t>327</a:t>
            </a:r>
            <a:r>
              <a:rPr lang="en-US" dirty="0"/>
              <a:t>, y = </a:t>
            </a:r>
            <a:r>
              <a:rPr lang="en-US" dirty="0">
                <a:solidFill>
                  <a:srgbClr val="FF0000"/>
                </a:solidFill>
              </a:rPr>
              <a:t>104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E8E823-0975-FE48-95A3-44AA1C3673C8}"/>
              </a:ext>
            </a:extLst>
          </p:cNvPr>
          <p:cNvSpPr/>
          <p:nvPr/>
        </p:nvSpPr>
        <p:spPr>
          <a:xfrm>
            <a:off x="980376" y="5501957"/>
            <a:ext cx="3733800" cy="1507524"/>
          </a:xfrm>
          <a:prstGeom prst="roundRect">
            <a:avLst>
              <a:gd name="adj" fmla="val 693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FC7AF-69AF-044E-B26E-A1836BF28DC8}"/>
              </a:ext>
            </a:extLst>
          </p:cNvPr>
          <p:cNvSpPr txBox="1"/>
          <p:nvPr/>
        </p:nvSpPr>
        <p:spPr>
          <a:xfrm>
            <a:off x="1056576" y="6263957"/>
            <a:ext cx="737702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299A21-86DC-1C4F-88E6-6D4CF5C14093}"/>
              </a:ext>
            </a:extLst>
          </p:cNvPr>
          <p:cNvSpPr/>
          <p:nvPr/>
        </p:nvSpPr>
        <p:spPr>
          <a:xfrm>
            <a:off x="3037776" y="618775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1CA0A-A260-F94F-A84A-1736875BA376}"/>
              </a:ext>
            </a:extLst>
          </p:cNvPr>
          <p:cNvSpPr txBox="1"/>
          <p:nvPr/>
        </p:nvSpPr>
        <p:spPr>
          <a:xfrm>
            <a:off x="1056576" y="5654357"/>
            <a:ext cx="2212465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centerImage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FD109F-C014-5D4B-BC09-51F502E4926F}"/>
              </a:ext>
            </a:extLst>
          </p:cNvPr>
          <p:cNvSpPr txBox="1"/>
          <p:nvPr/>
        </p:nvSpPr>
        <p:spPr>
          <a:xfrm>
            <a:off x="3479736" y="6349301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661224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compareTo(String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Remember!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959" y="5043186"/>
            <a:ext cx="3227667" cy="215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5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507" y="1036342"/>
            <a:ext cx="9071610" cy="4989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700,000 deaths a year from fake malaria and tuberculosis drugs [1]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6912" y="7132637"/>
            <a:ext cx="8674426" cy="2816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23" dirty="0"/>
              <a:t>[1] http://</a:t>
            </a:r>
            <a:r>
              <a:rPr lang="en-US" sz="1323" dirty="0" err="1"/>
              <a:t>www.un.org</a:t>
            </a:r>
            <a:r>
              <a:rPr lang="en-US" sz="1323" dirty="0"/>
              <a:t>/</a:t>
            </a:r>
            <a:r>
              <a:rPr lang="en-US" sz="1323" dirty="0" err="1"/>
              <a:t>africarenewal</a:t>
            </a:r>
            <a:r>
              <a:rPr lang="en-US" sz="1323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3406048"/>
            <a:ext cx="4092138" cy="1202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4359319"/>
            <a:ext cx="4092138" cy="1202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5312591"/>
            <a:ext cx="4092138" cy="1202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013" y="2452777"/>
            <a:ext cx="4092138" cy="1202865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6045325" y="2412600"/>
            <a:ext cx="511784" cy="4102855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12947" y="4050164"/>
            <a:ext cx="23374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Equivalent of this many crashes per day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Fake Medicine was a Problem</a:t>
            </a:r>
          </a:p>
        </p:txBody>
      </p:sp>
    </p:spTree>
    <p:extLst>
      <p:ext uri="{BB962C8B-B14F-4D97-AF65-F5344CB8AC3E}">
        <p14:creationId xmlns:p14="http://schemas.microsoft.com/office/powerpoint/2010/main" val="462237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Can you solve it?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5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8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730055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3903</TotalTime>
  <Words>2889</Words>
  <Application>Microsoft Macintosh PowerPoint</Application>
  <PresentationFormat>Custom</PresentationFormat>
  <Paragraphs>617</Paragraphs>
  <Slides>70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8" baseType="lpstr">
      <vt:lpstr>Arial Unicode MS</vt:lpstr>
      <vt:lpstr>ＭＳ Ｐゴシック</vt:lpstr>
      <vt:lpstr>Arial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Mangal</vt:lpstr>
      <vt:lpstr>Monaco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241</cp:revision>
  <cp:lastPrinted>2017-02-06T18:06:19Z</cp:lastPrinted>
  <dcterms:created xsi:type="dcterms:W3CDTF">2012-01-18T02:26:13Z</dcterms:created>
  <dcterms:modified xsi:type="dcterms:W3CDTF">2018-02-05T20:34:35Z</dcterms:modified>
</cp:coreProperties>
</file>